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5143500" type="screen16x9"/>
  <p:notesSz cx="6858000" cy="9144000"/>
  <p:embeddedFontLst>
    <p:embeddedFont>
      <p:font typeface="Roboto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p" initials="h" lastIdx="1" clrIdx="0">
    <p:extLst>
      <p:ext uri="{19B8F6BF-5375-455C-9EA6-DF929625EA0E}">
        <p15:presenceInfo xmlns:p15="http://schemas.microsoft.com/office/powerpoint/2012/main" userId="65adbfb0050a842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31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50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" name="Google Shape;4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9fca736125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9fca736125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9fca73612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9fca736125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9fca73612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9fca736125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9fca7361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9fca73612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9fca73612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9fca73612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9fca73612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9fca73612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98-025-05551-7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ctrTitle"/>
          </p:nvPr>
        </p:nvSpPr>
        <p:spPr>
          <a:xfrm>
            <a:off x="177125" y="627975"/>
            <a:ext cx="8520600" cy="23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/>
              <a:t>AI System for Thyroid Nodule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/>
              <a:t>Classification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0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29032"/>
              <a:buNone/>
            </a:pPr>
            <a:r>
              <a:rPr lang="en"/>
              <a:t>Malaya Sahu-38</a:t>
            </a:r>
            <a:br>
              <a:rPr lang="en"/>
            </a:br>
            <a:r>
              <a:rPr lang="en"/>
              <a:t>Sandeep-47</a:t>
            </a:r>
            <a:br>
              <a:rPr lang="en"/>
            </a:br>
            <a:r>
              <a:rPr lang="en"/>
              <a:t>Taha Mustafa-61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311700" y="41528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dirty="0"/>
              <a:t>ANN Model </a:t>
            </a:r>
            <a:endParaRPr dirty="0"/>
          </a:p>
        </p:txBody>
      </p:sp>
      <p:pic>
        <p:nvPicPr>
          <p:cNvPr id="116" name="Google Shape;116;p21"/>
          <p:cNvPicPr preferRelativeResize="0"/>
          <p:nvPr/>
        </p:nvPicPr>
        <p:blipFill rotWithShape="1">
          <a:blip r:embed="rId3">
            <a:alphaModFix/>
          </a:blip>
          <a:srcRect t="20408" b="23323"/>
          <a:stretch/>
        </p:blipFill>
        <p:spPr>
          <a:xfrm>
            <a:off x="654206" y="3137208"/>
            <a:ext cx="7196254" cy="1858537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/>
        </p:nvSpPr>
        <p:spPr>
          <a:xfrm>
            <a:off x="198120" y="1345580"/>
            <a:ext cx="8520600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" sz="14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The proposed </a:t>
            </a:r>
            <a:r>
              <a:rPr lang="en" sz="1400" b="1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Dense ANN</a:t>
            </a:r>
            <a:r>
              <a:rPr lang="en" sz="14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is designed for </a:t>
            </a:r>
            <a:r>
              <a:rPr lang="en" sz="1400" b="1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binary classification</a:t>
            </a:r>
            <a:r>
              <a:rPr lang="en" sz="14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of thyroid images into </a:t>
            </a:r>
            <a:r>
              <a:rPr lang="en" sz="1400" b="0" i="1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benign</a:t>
            </a:r>
            <a:r>
              <a:rPr lang="en" sz="14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" sz="1400" b="0" i="1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malignant</a:t>
            </a:r>
            <a:r>
              <a:rPr lang="en" sz="14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categories. Each image is resized to </a:t>
            </a:r>
            <a:r>
              <a:rPr lang="en" sz="1400" b="1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224×224×3</a:t>
            </a:r>
            <a:r>
              <a:rPr lang="en" sz="14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" sz="1400" b="1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flattened (150,528 features)</a:t>
            </a:r>
            <a:r>
              <a:rPr lang="en" sz="14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before being input to the model.</a:t>
            </a:r>
            <a:endParaRPr dirty="0"/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lang="en" sz="14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The network consists of </a:t>
            </a:r>
            <a:r>
              <a:rPr lang="en" sz="1400" b="1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three dense layers</a:t>
            </a:r>
            <a:r>
              <a:rPr lang="en" sz="14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with </a:t>
            </a:r>
            <a:r>
              <a:rPr lang="en" sz="1400" b="1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ReLU activations</a:t>
            </a:r>
            <a:r>
              <a:rPr lang="en" sz="14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" sz="1400" b="1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dropout regularization (rate = 0.4)</a:t>
            </a:r>
            <a:r>
              <a:rPr lang="en" sz="1400" b="0" i="0" u="none" strike="noStrike" cap="none" dirty="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 to prevent overfitting and improve generalization. It is trained end-to-end on normalized pixel data, enabling direct learning of feature-weight mappings without convolutional filters.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ANN Model</a:t>
            </a:r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>
                <a:solidFill>
                  <a:srgbClr val="262626"/>
                </a:solidFill>
              </a:rPr>
              <a:t>Architecture Overview:</a:t>
            </a:r>
            <a:endParaRPr dirty="0">
              <a:solidFill>
                <a:srgbClr val="262626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>
                <a:solidFill>
                  <a:srgbClr val="262626"/>
                </a:solidFill>
              </a:rPr>
              <a:t>Input:</a:t>
            </a:r>
            <a:r>
              <a:rPr lang="en" dirty="0">
                <a:solidFill>
                  <a:srgbClr val="262626"/>
                </a:solidFill>
              </a:rPr>
              <a:t> Flattened image (150,528 features)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>
                <a:solidFill>
                  <a:srgbClr val="262626"/>
                </a:solidFill>
              </a:rPr>
              <a:t>Dense (512, ReLU)</a:t>
            </a:r>
            <a:r>
              <a:rPr lang="en" dirty="0">
                <a:solidFill>
                  <a:srgbClr val="262626"/>
                </a:solidFill>
              </a:rPr>
              <a:t> → </a:t>
            </a:r>
            <a:r>
              <a:rPr lang="en" b="1" dirty="0">
                <a:solidFill>
                  <a:srgbClr val="262626"/>
                </a:solidFill>
              </a:rPr>
              <a:t>Dropout (0.4)</a:t>
            </a:r>
            <a:endParaRPr dirty="0">
              <a:solidFill>
                <a:srgbClr val="262626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>
                <a:solidFill>
                  <a:srgbClr val="262626"/>
                </a:solidFill>
              </a:rPr>
              <a:t>Dense (256, ReLU)</a:t>
            </a:r>
            <a:r>
              <a:rPr lang="en" dirty="0">
                <a:solidFill>
                  <a:srgbClr val="262626"/>
                </a:solidFill>
              </a:rPr>
              <a:t> → </a:t>
            </a:r>
            <a:r>
              <a:rPr lang="en" b="1" dirty="0">
                <a:solidFill>
                  <a:srgbClr val="262626"/>
                </a:solidFill>
              </a:rPr>
              <a:t>Dropout (0.4)</a:t>
            </a:r>
            <a:endParaRPr dirty="0">
              <a:solidFill>
                <a:srgbClr val="262626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>
                <a:solidFill>
                  <a:srgbClr val="262626"/>
                </a:solidFill>
              </a:rPr>
              <a:t>Dense (128, ReLU)</a:t>
            </a:r>
            <a:endParaRPr dirty="0">
              <a:solidFill>
                <a:srgbClr val="262626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>
                <a:solidFill>
                  <a:srgbClr val="262626"/>
                </a:solidFill>
              </a:rPr>
              <a:t>Output:</a:t>
            </a:r>
            <a:r>
              <a:rPr lang="en" dirty="0">
                <a:solidFill>
                  <a:srgbClr val="262626"/>
                </a:solidFill>
              </a:rPr>
              <a:t> Dense (1, Sigmoid) → predicts malignant probability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dirty="0">
                <a:solidFill>
                  <a:srgbClr val="262626"/>
                </a:solidFill>
              </a:rPr>
              <a:t>Training Details:</a:t>
            </a:r>
            <a:endParaRPr dirty="0">
              <a:solidFill>
                <a:srgbClr val="262626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rgbClr val="262626"/>
                </a:solidFill>
              </a:rPr>
              <a:t>Optimizer: </a:t>
            </a:r>
            <a:r>
              <a:rPr lang="en" b="1" dirty="0">
                <a:solidFill>
                  <a:srgbClr val="262626"/>
                </a:solidFill>
              </a:rPr>
              <a:t>Adam (lr = 0.001)</a:t>
            </a:r>
            <a:endParaRPr dirty="0">
              <a:solidFill>
                <a:srgbClr val="262626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rgbClr val="262626"/>
                </a:solidFill>
              </a:rPr>
              <a:t>Loss: </a:t>
            </a:r>
            <a:r>
              <a:rPr lang="en" b="1" dirty="0">
                <a:solidFill>
                  <a:srgbClr val="262626"/>
                </a:solidFill>
              </a:rPr>
              <a:t>Binary Cross-Entropy</a:t>
            </a:r>
            <a:endParaRPr dirty="0">
              <a:solidFill>
                <a:srgbClr val="262626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>
                <a:solidFill>
                  <a:srgbClr val="262626"/>
                </a:solidFill>
              </a:rPr>
              <a:t>Batch size: </a:t>
            </a:r>
            <a:r>
              <a:rPr lang="en" b="1" dirty="0">
                <a:solidFill>
                  <a:srgbClr val="262626"/>
                </a:solidFill>
              </a:rPr>
              <a:t>32</a:t>
            </a:r>
            <a:r>
              <a:rPr lang="en" dirty="0">
                <a:solidFill>
                  <a:srgbClr val="262626"/>
                </a:solidFill>
              </a:rPr>
              <a:t>, Validation split: </a:t>
            </a:r>
            <a:r>
              <a:rPr lang="en" b="1" dirty="0">
                <a:solidFill>
                  <a:srgbClr val="262626"/>
                </a:solidFill>
              </a:rPr>
              <a:t>20%</a:t>
            </a:r>
            <a:r>
              <a:rPr lang="en" dirty="0">
                <a:solidFill>
                  <a:srgbClr val="262626"/>
                </a:solidFill>
              </a:rPr>
              <a:t>, EarlyStopping (patience = 5)</a:t>
            </a:r>
            <a:endParaRPr dirty="0"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ANN Model Summary</a:t>
            </a:r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>
                <a:solidFill>
                  <a:srgbClr val="262626"/>
                </a:solidFill>
              </a:rPr>
              <a:t>Accuracy:</a:t>
            </a:r>
            <a:r>
              <a:rPr lang="en">
                <a:solidFill>
                  <a:srgbClr val="262626"/>
                </a:solidFill>
              </a:rPr>
              <a:t> 68.0%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>
                <a:solidFill>
                  <a:srgbClr val="262626"/>
                </a:solidFill>
              </a:rPr>
              <a:t>Precision:</a:t>
            </a:r>
            <a:r>
              <a:rPr lang="en">
                <a:solidFill>
                  <a:srgbClr val="262626"/>
                </a:solidFill>
              </a:rPr>
              <a:t> 0.7595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>
                <a:solidFill>
                  <a:srgbClr val="262626"/>
                </a:solidFill>
              </a:rPr>
              <a:t>Recall (Sensitivity):</a:t>
            </a:r>
            <a:r>
              <a:rPr lang="en">
                <a:solidFill>
                  <a:srgbClr val="262626"/>
                </a:solidFill>
              </a:rPr>
              <a:t> 0.8084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>
                <a:solidFill>
                  <a:srgbClr val="262626"/>
                </a:solidFill>
              </a:rPr>
              <a:t>F1-Score:</a:t>
            </a:r>
            <a:r>
              <a:rPr lang="en">
                <a:solidFill>
                  <a:srgbClr val="262626"/>
                </a:solidFill>
              </a:rPr>
              <a:t> 0.7832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>
                <a:solidFill>
                  <a:srgbClr val="262626"/>
                </a:solidFill>
              </a:rPr>
              <a:t>AUC (ROC):</a:t>
            </a:r>
            <a:r>
              <a:rPr lang="en">
                <a:solidFill>
                  <a:srgbClr val="262626"/>
                </a:solidFill>
              </a:rPr>
              <a:t> 0.6509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 rotWithShape="1">
          <a:blip r:embed="rId3">
            <a:alphaModFix/>
          </a:blip>
          <a:srcRect l="11481" t="28142" r="47400" b="15855"/>
          <a:stretch/>
        </p:blipFill>
        <p:spPr>
          <a:xfrm>
            <a:off x="4627840" y="445025"/>
            <a:ext cx="2626848" cy="2136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3"/>
          <p:cNvPicPr preferRelativeResize="0"/>
          <p:nvPr/>
        </p:nvPicPr>
        <p:blipFill rotWithShape="1">
          <a:blip r:embed="rId4">
            <a:alphaModFix/>
          </a:blip>
          <a:srcRect l="11708" t="26595" r="49187" b="18482"/>
          <a:stretch/>
        </p:blipFill>
        <p:spPr>
          <a:xfrm>
            <a:off x="964962" y="2918903"/>
            <a:ext cx="2336291" cy="1915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 rotWithShape="1">
          <a:blip r:embed="rId5">
            <a:alphaModFix/>
          </a:blip>
          <a:srcRect l="12747" t="31344" r="53188" b="13683"/>
          <a:stretch/>
        </p:blipFill>
        <p:spPr>
          <a:xfrm>
            <a:off x="4753535" y="2911287"/>
            <a:ext cx="2501153" cy="1922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After Hyper-Parameter Tuning</a:t>
            </a:r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>
                <a:solidFill>
                  <a:srgbClr val="262626"/>
                </a:solidFill>
              </a:rPr>
              <a:t>Accuracy:</a:t>
            </a:r>
            <a:r>
              <a:rPr lang="en">
                <a:solidFill>
                  <a:srgbClr val="262626"/>
                </a:solidFill>
              </a:rPr>
              <a:t> 72.30%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>
                <a:solidFill>
                  <a:srgbClr val="262626"/>
                </a:solidFill>
              </a:rPr>
              <a:t>Precision:</a:t>
            </a:r>
            <a:r>
              <a:rPr lang="en">
                <a:solidFill>
                  <a:srgbClr val="262626"/>
                </a:solidFill>
              </a:rPr>
              <a:t> 0.7380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>
                <a:solidFill>
                  <a:srgbClr val="262626"/>
                </a:solidFill>
              </a:rPr>
              <a:t>Recall (Sensitivity):</a:t>
            </a:r>
            <a:r>
              <a:rPr lang="en">
                <a:solidFill>
                  <a:srgbClr val="262626"/>
                </a:solidFill>
              </a:rPr>
              <a:t> 0.7902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>
                <a:solidFill>
                  <a:srgbClr val="262626"/>
                </a:solidFill>
              </a:rPr>
              <a:t>F1-Score:</a:t>
            </a:r>
            <a:r>
              <a:rPr lang="en">
                <a:solidFill>
                  <a:srgbClr val="262626"/>
                </a:solidFill>
              </a:rPr>
              <a:t> 0.8306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>
                <a:solidFill>
                  <a:srgbClr val="262626"/>
                </a:solidFill>
              </a:rPr>
              <a:t>AUC (ROC):</a:t>
            </a:r>
            <a:r>
              <a:rPr lang="en">
                <a:solidFill>
                  <a:srgbClr val="262626"/>
                </a:solidFill>
              </a:rPr>
              <a:t> 0.6636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2D95E3-2415-4F6C-849B-99DD99959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964" y="3066811"/>
            <a:ext cx="2306172" cy="1821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4EB2643-71DB-4234-B660-67817FDEE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919935"/>
            <a:ext cx="2396923" cy="196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8935D73-E8D6-4311-91E8-B8D053A73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599" y="574625"/>
            <a:ext cx="2252226" cy="190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>
            <a:spLocks noGrp="1"/>
          </p:cNvSpPr>
          <p:nvPr>
            <p:ph type="title"/>
          </p:nvPr>
        </p:nvSpPr>
        <p:spPr>
          <a:xfrm>
            <a:off x="172096" y="13091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b="1"/>
              <a:t>CNN</a:t>
            </a:r>
            <a:endParaRPr b="1"/>
          </a:p>
        </p:txBody>
      </p:sp>
      <p:sp>
        <p:nvSpPr>
          <p:cNvPr id="145" name="Google Shape;145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29" y="703618"/>
            <a:ext cx="8906675" cy="3934113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xfrm>
            <a:off x="234918" y="7830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b="1"/>
              <a:t>Block Description</a:t>
            </a:r>
            <a:endParaRPr b="1"/>
          </a:p>
        </p:txBody>
      </p:sp>
      <p:sp>
        <p:nvSpPr>
          <p:cNvPr id="152" name="Google Shape;152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153" name="Google Shape;15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480" y="950323"/>
            <a:ext cx="8945039" cy="361855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CNN Model Summary</a:t>
            </a:r>
            <a:endParaRPr/>
          </a:p>
        </p:txBody>
      </p:sp>
      <p:sp>
        <p:nvSpPr>
          <p:cNvPr id="159" name="Google Shape;159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Char char="●"/>
            </a:pPr>
            <a:r>
              <a:rPr lang="en">
                <a:solidFill>
                  <a:schemeClr val="dk1"/>
                </a:solidFill>
              </a:rPr>
              <a:t>It consists of five convolutional blocks, each followed by Batch Normalization and MaxPooling to extract hierarchical visual features ranging from edges and textures to complex patterns.</a:t>
            </a:r>
            <a:endParaRPr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Char char="●"/>
            </a:pPr>
            <a:r>
              <a:rPr lang="en">
                <a:solidFill>
                  <a:schemeClr val="dk1"/>
                </a:solidFill>
              </a:rPr>
              <a:t>Batch Normalization stabilizes training, while pooling layers progressively reduce spatial dimensions, retaining the most important activations.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Char char="●"/>
            </a:pPr>
            <a:r>
              <a:rPr lang="en">
                <a:solidFill>
                  <a:schemeClr val="dk1"/>
                </a:solidFill>
              </a:rPr>
              <a:t>A Global Average Pooling layer replaces traditional flattening to minimize parameters and enhance generalization by summarizing each feature map into a single value.</a:t>
            </a:r>
            <a:endParaRPr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Char char="●"/>
            </a:pPr>
            <a:r>
              <a:rPr lang="en">
                <a:solidFill>
                  <a:schemeClr val="dk1"/>
                </a:solidFill>
              </a:rPr>
              <a:t>The extracted global features are fed into a fully connected dense layer of 512 neurons with ReLU activation to capture high-level relationships, followed by a Dropout layer to prevent overfitting.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Char char="●"/>
            </a:pPr>
            <a:r>
              <a:rPr lang="en">
                <a:solidFill>
                  <a:schemeClr val="dk1"/>
                </a:solidFill>
              </a:rPr>
              <a:t>Finally, a single sigmoid neuron outputs the probability for binary classification.</a:t>
            </a:r>
            <a:endParaRPr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endParaRPr>
              <a:solidFill>
                <a:schemeClr val="dk1"/>
              </a:solidFill>
            </a:endParaRPr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CNN Model Summary</a:t>
            </a:r>
            <a:endParaRPr/>
          </a:p>
        </p:txBody>
      </p:sp>
      <p:sp>
        <p:nvSpPr>
          <p:cNvPr id="165" name="Google Shape;165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42857"/>
              <a:buChar char="●"/>
            </a:pPr>
            <a:r>
              <a:rPr lang="en">
                <a:solidFill>
                  <a:schemeClr val="dk1"/>
                </a:solidFill>
              </a:rPr>
              <a:t>The input dimensions of image which are fed to the network are 224*224*1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42857"/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42857"/>
              <a:buChar char="●"/>
            </a:pPr>
            <a:r>
              <a:rPr lang="en">
                <a:solidFill>
                  <a:schemeClr val="dk1"/>
                </a:solidFill>
              </a:rPr>
              <a:t>The network is trained using the Adam optimizer with learning rate=1e4.</a:t>
            </a:r>
            <a:endParaRPr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42857"/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42857"/>
              <a:buChar char="●"/>
            </a:pPr>
            <a:r>
              <a:rPr lang="en">
                <a:solidFill>
                  <a:schemeClr val="dk1"/>
                </a:solidFill>
              </a:rPr>
              <a:t>A </a:t>
            </a:r>
            <a:r>
              <a:rPr lang="en" b="1">
                <a:solidFill>
                  <a:schemeClr val="dk1"/>
                </a:solidFill>
              </a:rPr>
              <a:t>focal loss function</a:t>
            </a:r>
            <a:r>
              <a:rPr lang="en">
                <a:solidFill>
                  <a:schemeClr val="dk1"/>
                </a:solidFill>
              </a:rPr>
              <a:t> is employed instead of the standard binary cross-entropy to effectively handle the issue of </a:t>
            </a:r>
            <a:r>
              <a:rPr lang="en" b="1">
                <a:solidFill>
                  <a:schemeClr val="dk1"/>
                </a:solidFill>
              </a:rPr>
              <a:t>class imbalance</a:t>
            </a:r>
            <a:r>
              <a:rPr lang="en">
                <a:solidFill>
                  <a:schemeClr val="dk1"/>
                </a:solidFill>
              </a:rPr>
              <a:t> in the dataset.By introducing parameters </a:t>
            </a:r>
            <a:r>
              <a:rPr lang="en" b="1">
                <a:solidFill>
                  <a:schemeClr val="dk1"/>
                </a:solidFill>
              </a:rPr>
              <a:t>γ = 1.5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lang="en" b="1">
                <a:solidFill>
                  <a:schemeClr val="dk1"/>
                </a:solidFill>
              </a:rPr>
              <a:t>α = 0.29</a:t>
            </a:r>
            <a:r>
              <a:rPr lang="en">
                <a:solidFill>
                  <a:schemeClr val="dk1"/>
                </a:solidFill>
              </a:rPr>
              <a:t>, the focal loss down-weights the contribution of well-classified examples and focuses the learning process on </a:t>
            </a:r>
            <a:r>
              <a:rPr lang="en" b="1">
                <a:solidFill>
                  <a:schemeClr val="dk1"/>
                </a:solidFill>
              </a:rPr>
              <a:t>harder, misclassified samples</a:t>
            </a:r>
            <a:r>
              <a:rPr lang="en">
                <a:solidFill>
                  <a:schemeClr val="dk1"/>
                </a:solidFill>
              </a:rPr>
              <a:t>.</a:t>
            </a:r>
            <a:endParaRPr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42857"/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42857"/>
              <a:buChar char="●"/>
            </a:pPr>
            <a:r>
              <a:rPr lang="en" b="1">
                <a:solidFill>
                  <a:schemeClr val="dk1"/>
                </a:solidFill>
              </a:rPr>
              <a:t>Class weights</a:t>
            </a:r>
            <a:r>
              <a:rPr lang="en">
                <a:solidFill>
                  <a:schemeClr val="dk1"/>
                </a:solidFill>
              </a:rPr>
              <a:t> are applied during training to further counteract the </a:t>
            </a:r>
            <a:r>
              <a:rPr lang="en" b="1">
                <a:solidFill>
                  <a:schemeClr val="dk1"/>
                </a:solidFill>
              </a:rPr>
              <a:t>uneven class distribution</a:t>
            </a:r>
            <a:r>
              <a:rPr lang="en">
                <a:solidFill>
                  <a:schemeClr val="dk1"/>
                </a:solidFill>
              </a:rPr>
              <a:t>. This approach ensures that the model assigns </a:t>
            </a:r>
            <a:r>
              <a:rPr lang="en" b="1">
                <a:solidFill>
                  <a:schemeClr val="dk1"/>
                </a:solidFill>
              </a:rPr>
              <a:t>higher importance to underrepresented classes</a:t>
            </a:r>
            <a:r>
              <a:rPr lang="en">
                <a:solidFill>
                  <a:schemeClr val="dk1"/>
                </a:solidFill>
              </a:rPr>
              <a:t>, enhancing </a:t>
            </a:r>
            <a:r>
              <a:rPr lang="en" b="1">
                <a:solidFill>
                  <a:schemeClr val="dk1"/>
                </a:solidFill>
              </a:rPr>
              <a:t>recall and balanced performance</a:t>
            </a:r>
            <a:r>
              <a:rPr lang="en">
                <a:solidFill>
                  <a:schemeClr val="dk1"/>
                </a:solidFill>
              </a:rPr>
              <a:t> across categories</a:t>
            </a:r>
            <a:r>
              <a:rPr lang="en"/>
              <a:t>.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42857"/>
              <a:buNone/>
            </a:pP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42857"/>
              <a:buChar char="●"/>
            </a:pPr>
            <a:r>
              <a:rPr lang="en">
                <a:solidFill>
                  <a:schemeClr val="dk1"/>
                </a:solidFill>
              </a:rPr>
              <a:t>A dropout factor of 0.5 was used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42857"/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42857"/>
              <a:buChar char="●"/>
            </a:pPr>
            <a:r>
              <a:rPr lang="en">
                <a:solidFill>
                  <a:schemeClr val="dk1"/>
                </a:solidFill>
              </a:rPr>
              <a:t>The final parameters and the metrics mentioned later have been obtained after the model underwent </a:t>
            </a:r>
            <a:r>
              <a:rPr lang="en" b="1">
                <a:solidFill>
                  <a:schemeClr val="dk1"/>
                </a:solidFill>
              </a:rPr>
              <a:t>10 trials of hyperparameter tuning using KerasTuner</a:t>
            </a:r>
            <a:r>
              <a:rPr lang="en">
                <a:solidFill>
                  <a:schemeClr val="dk1"/>
                </a:solidFill>
              </a:rPr>
              <a:t>.</a:t>
            </a:r>
            <a:endParaRPr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42857"/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42857"/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Performance on Test Data</a:t>
            </a:r>
            <a:endParaRPr/>
          </a:p>
        </p:txBody>
      </p:sp>
      <p:sp>
        <p:nvSpPr>
          <p:cNvPr id="171" name="Google Shape;171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9562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b="1">
                <a:solidFill>
                  <a:schemeClr val="dk1"/>
                </a:solidFill>
              </a:rPr>
              <a:t>Accuracy:</a:t>
            </a:r>
            <a:r>
              <a:rPr lang="en">
                <a:solidFill>
                  <a:schemeClr val="dk1"/>
                </a:solidFill>
              </a:rPr>
              <a:t> 76.77%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30956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b="1">
                <a:solidFill>
                  <a:schemeClr val="dk1"/>
                </a:solidFill>
              </a:rPr>
              <a:t>Precision:</a:t>
            </a:r>
            <a:r>
              <a:rPr lang="en">
                <a:solidFill>
                  <a:schemeClr val="dk1"/>
                </a:solidFill>
              </a:rPr>
              <a:t> 72.34%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30956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b="1">
                <a:solidFill>
                  <a:schemeClr val="dk1"/>
                </a:solidFill>
              </a:rPr>
              <a:t>Recall (Sensitivity):</a:t>
            </a:r>
            <a:r>
              <a:rPr lang="en">
                <a:solidFill>
                  <a:schemeClr val="dk1"/>
                </a:solidFill>
              </a:rPr>
              <a:t> 80.09%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30956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b="1">
                <a:solidFill>
                  <a:schemeClr val="dk1"/>
                </a:solidFill>
              </a:rPr>
              <a:t>F1-score:</a:t>
            </a:r>
            <a:r>
              <a:rPr lang="en">
                <a:solidFill>
                  <a:schemeClr val="dk1"/>
                </a:solidFill>
              </a:rPr>
              <a:t> 76.02%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30956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b="1">
                <a:solidFill>
                  <a:schemeClr val="dk1"/>
                </a:solidFill>
              </a:rPr>
              <a:t>AUC (ROC):</a:t>
            </a:r>
            <a:r>
              <a:rPr lang="en">
                <a:solidFill>
                  <a:schemeClr val="dk1"/>
                </a:solidFill>
              </a:rPr>
              <a:t> 76.83%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Results before Hyper-Parameter Tuning</a:t>
            </a:r>
            <a:endParaRPr/>
          </a:p>
        </p:txBody>
      </p:sp>
      <p:sp>
        <p:nvSpPr>
          <p:cNvPr id="177" name="Google Shape;177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178" name="Google Shape;17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4745" y="1441822"/>
            <a:ext cx="4407218" cy="243665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9" name="Google Shape;179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0574" y="1337120"/>
            <a:ext cx="2955297" cy="237153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311700" y="415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b="1" dirty="0"/>
              <a:t>What is a Thyroid Nodule?</a:t>
            </a:r>
            <a:endParaRPr b="1" dirty="0"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1"/>
          </p:nvPr>
        </p:nvSpPr>
        <p:spPr>
          <a:xfrm>
            <a:off x="229450" y="13618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dirty="0">
                <a:solidFill>
                  <a:schemeClr val="dk1"/>
                </a:solidFill>
              </a:rPr>
              <a:t>A thyroid nodule is an abnormal growth in the thyroid gland.</a:t>
            </a:r>
            <a:br>
              <a:rPr lang="en" sz="1500" dirty="0">
                <a:solidFill>
                  <a:schemeClr val="dk1"/>
                </a:solidFill>
              </a:rPr>
            </a:br>
            <a:endParaRPr sz="1500" dirty="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dirty="0">
                <a:solidFill>
                  <a:schemeClr val="dk1"/>
                </a:solidFill>
              </a:rPr>
              <a:t>Around 68% of adults have nodules, but most are benign.</a:t>
            </a:r>
            <a:br>
              <a:rPr lang="en" sz="1500" dirty="0">
                <a:solidFill>
                  <a:schemeClr val="dk1"/>
                </a:solidFill>
              </a:rPr>
            </a:br>
            <a:endParaRPr sz="1500" dirty="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dirty="0">
                <a:solidFill>
                  <a:schemeClr val="dk1"/>
                </a:solidFill>
              </a:rPr>
              <a:t>Distinguishing between benign and malignant nodules is critical for avoiding unnecessary biopsies.</a:t>
            </a:r>
            <a:endParaRPr sz="15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-IN" dirty="0"/>
              <a:t>  </a:t>
            </a:r>
            <a:endParaRPr dirty="0"/>
          </a:p>
        </p:txBody>
      </p:sp>
      <p:pic>
        <p:nvPicPr>
          <p:cNvPr id="59" name="Google Shape;5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8875" y="32588"/>
            <a:ext cx="2393425" cy="228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Results after Hyper-Parameter Tuning</a:t>
            </a:r>
            <a:endParaRPr/>
          </a:p>
        </p:txBody>
      </p:sp>
      <p:sp>
        <p:nvSpPr>
          <p:cNvPr id="185" name="Google Shape;185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186" name="Google Shape;18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0465" y="1164632"/>
            <a:ext cx="2671001" cy="178066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7" name="Google Shape;187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42535" y="1209893"/>
            <a:ext cx="2174320" cy="169014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8" name="Google Shape;188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18688" y="2156390"/>
            <a:ext cx="2906625" cy="2332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Result Interpretation</a:t>
            </a:r>
            <a:endParaRPr/>
          </a:p>
        </p:txBody>
      </p:sp>
      <p:sp>
        <p:nvSpPr>
          <p:cNvPr id="194" name="Google Shape;19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Char char="●"/>
            </a:pPr>
            <a:r>
              <a:rPr lang="en">
                <a:solidFill>
                  <a:schemeClr val="dk1"/>
                </a:solidFill>
              </a:rPr>
              <a:t>The model achieved an </a:t>
            </a:r>
            <a:r>
              <a:rPr lang="en" b="1">
                <a:solidFill>
                  <a:schemeClr val="dk1"/>
                </a:solidFill>
              </a:rPr>
              <a:t>accuracy of 76.77%</a:t>
            </a:r>
            <a:r>
              <a:rPr lang="en">
                <a:solidFill>
                  <a:schemeClr val="dk1"/>
                </a:solidFill>
              </a:rPr>
              <a:t>, indicating that it correctly classified approximately three out of every four samples.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Char char="●"/>
            </a:pPr>
            <a:r>
              <a:rPr lang="en">
                <a:solidFill>
                  <a:schemeClr val="dk1"/>
                </a:solidFill>
              </a:rPr>
              <a:t>A </a:t>
            </a:r>
            <a:r>
              <a:rPr lang="en" b="1">
                <a:solidFill>
                  <a:schemeClr val="dk1"/>
                </a:solidFill>
              </a:rPr>
              <a:t>precision of 72.34%</a:t>
            </a:r>
            <a:r>
              <a:rPr lang="en">
                <a:solidFill>
                  <a:schemeClr val="dk1"/>
                </a:solidFill>
              </a:rPr>
              <a:t> shows that among all instances predicted as positive, about 72% were correctly identified, suggesting a moderate level of false positives.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Char char="●"/>
            </a:pPr>
            <a:r>
              <a:rPr lang="en">
                <a:solidFill>
                  <a:schemeClr val="dk1"/>
                </a:solidFill>
              </a:rPr>
              <a:t>The </a:t>
            </a:r>
            <a:r>
              <a:rPr lang="en" b="1">
                <a:solidFill>
                  <a:schemeClr val="dk1"/>
                </a:solidFill>
              </a:rPr>
              <a:t>recall (sensitivity) of 80.09%</a:t>
            </a:r>
            <a:r>
              <a:rPr lang="en">
                <a:solidFill>
                  <a:schemeClr val="dk1"/>
                </a:solidFill>
              </a:rPr>
              <a:t> demonstrates that the model successfully detected around 80% of actual positive cases, reflecting a strong ability to capture true positives.</a:t>
            </a:r>
            <a:endParaRPr/>
          </a:p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Char char="●"/>
            </a:pPr>
            <a:r>
              <a:rPr lang="en">
                <a:solidFill>
                  <a:schemeClr val="dk1"/>
                </a:solidFill>
              </a:rPr>
              <a:t>With an </a:t>
            </a:r>
            <a:r>
              <a:rPr lang="en" b="1">
                <a:solidFill>
                  <a:schemeClr val="dk1"/>
                </a:solidFill>
              </a:rPr>
              <a:t>F1-score of 76.02%</a:t>
            </a:r>
            <a:r>
              <a:rPr lang="en">
                <a:solidFill>
                  <a:schemeClr val="dk1"/>
                </a:solidFill>
              </a:rPr>
              <a:t>, which balances precision and recall, the model exhibits well-rounded classification performance.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Char char="●"/>
            </a:pPr>
            <a:r>
              <a:rPr lang="en">
                <a:solidFill>
                  <a:schemeClr val="dk1"/>
                </a:solidFill>
              </a:rPr>
              <a:t>Finally, the </a:t>
            </a:r>
            <a:r>
              <a:rPr lang="en" b="1">
                <a:solidFill>
                  <a:schemeClr val="dk1"/>
                </a:solidFill>
              </a:rPr>
              <a:t>AUC (ROC) value of 76.83%</a:t>
            </a:r>
            <a:r>
              <a:rPr lang="en">
                <a:solidFill>
                  <a:schemeClr val="dk1"/>
                </a:solidFill>
              </a:rPr>
              <a:t> confirms that the model has a good ability to distinguish between the two classes overall.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b="1"/>
              <a:t>Why transfer learning?</a:t>
            </a:r>
            <a:endParaRPr b="1"/>
          </a:p>
        </p:txBody>
      </p:sp>
      <p:sp>
        <p:nvSpPr>
          <p:cNvPr id="200" name="Google Shape;200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Medical datasets (like thyroid ultrasound) are usually small compared to datasets like ImageNet.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Transfer learning allows you to use knowledge from millions of pre-trained images, reducing the need for huge labeled medical data.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Early layers of VGG16 learn general features such as edges, textures, and shapes, which are also present in ultrasound images.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These generic features transfer well to your medical domain.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Since the base model already “knows” how to extract visual patterns, your model trains much faster and requires fewer epochs.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b="1"/>
              <a:t>VGG-16</a:t>
            </a:r>
            <a:endParaRPr b="1"/>
          </a:p>
        </p:txBody>
      </p:sp>
      <p:sp>
        <p:nvSpPr>
          <p:cNvPr id="206" name="Google Shape;206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 deep Convolutional Neural Network (CNN) with 16 layers (13 convolutional + 3 fully connected).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Developed by The Visual Geometry Group (VGG) at the University of Oxford (Simonyan &amp; Zisserman, 2014).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Uses small 3×3 convolution filters stacked together, which increases depth and improves feature learning.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Takes images of 224×224×3 as input (RGB) and is trained on ImageNet.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52400"/>
            <a:ext cx="8619023" cy="477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52400"/>
            <a:ext cx="8839200" cy="42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b="1"/>
              <a:t>Proposed Model using VGG-16</a:t>
            </a:r>
            <a:endParaRPr b="1"/>
          </a:p>
        </p:txBody>
      </p:sp>
      <p:sp>
        <p:nvSpPr>
          <p:cNvPr id="222" name="Google Shape;222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22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600">
                <a:solidFill>
                  <a:schemeClr val="dk1"/>
                </a:solidFill>
              </a:rPr>
              <a:t>The proposed model is based on transfer learning using VGG16 as the convolutional backbone.</a:t>
            </a:r>
            <a:endParaRPr sz="1600">
              <a:solidFill>
                <a:schemeClr val="dk1"/>
              </a:solidFill>
            </a:endParaRPr>
          </a:p>
          <a:p>
            <a:pPr marL="457200" lvl="0" indent="-322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600">
                <a:solidFill>
                  <a:schemeClr val="dk1"/>
                </a:solidFill>
              </a:rPr>
              <a:t>The initial layers of VGG16 are frozen to retain general visual features such as edges, shapes, and textures.</a:t>
            </a:r>
            <a:endParaRPr sz="1600">
              <a:solidFill>
                <a:schemeClr val="dk1"/>
              </a:solidFill>
            </a:endParaRPr>
          </a:p>
          <a:p>
            <a:pPr marL="457200" lvl="0" indent="-322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600">
                <a:solidFill>
                  <a:schemeClr val="dk1"/>
                </a:solidFill>
              </a:rPr>
              <a:t>The last four convolutional layers are unfrozen to allow fine-tuning and learning of domain-specific ultrasound patterns.</a:t>
            </a:r>
            <a:endParaRPr sz="1600">
              <a:solidFill>
                <a:schemeClr val="dk1"/>
              </a:solidFill>
            </a:endParaRPr>
          </a:p>
          <a:p>
            <a:pPr marL="457200" lvl="0" indent="-32258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600">
                <a:solidFill>
                  <a:schemeClr val="dk1"/>
                </a:solidFill>
              </a:rPr>
              <a:t>A data augmentation block is included at the beginning of the model to enhance generalization and prevent overfitting through random flips, rotations, zooms, and contrast variations.</a:t>
            </a:r>
            <a:endParaRPr sz="1600">
              <a:solidFill>
                <a:schemeClr val="dk1"/>
              </a:solidFill>
            </a:endParaRPr>
          </a:p>
          <a:p>
            <a:pPr marL="457200" lvl="0" indent="-33432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2500"/>
              <a:buChar char="●"/>
            </a:pPr>
            <a:r>
              <a:rPr lang="en" sz="1600">
                <a:solidFill>
                  <a:schemeClr val="dk1"/>
                </a:solidFill>
              </a:rPr>
              <a:t>The extracted feature maps are flattened and passed to a dense layer of 256 neurons with ReLU activation, allowing the network to learn complex non-linear relationships.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08108"/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 b="1"/>
              <a:t>Proposed Model using VGG-16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228" name="Google Shape;228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A dropout layer (rate = 0.6) is applied for regularization to reduce overfitting.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The final output layer consists of a single neuron with sigmoid activation, producing a probability score for binary classification (benign vs malignant).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The model is trained using the Adam optimizer (learning rate = 1e-5) and binary focal loss, with evaluation metrics including accuracy, precision, recall, F1-score, and AUC.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The number of neurons, dropout rate, and other architectural parameters were optimized through hyperparameter tuning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b="1"/>
              <a:t>Performance and Results</a:t>
            </a:r>
            <a:endParaRPr b="1"/>
          </a:p>
        </p:txBody>
      </p:sp>
      <p:sp>
        <p:nvSpPr>
          <p:cNvPr id="234" name="Google Shape;234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0959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500">
                <a:solidFill>
                  <a:schemeClr val="dk1"/>
                </a:solidFill>
              </a:rPr>
              <a:t>The VGG16-based transfer learning model achieved strong classification performance on the thyroid ultrasound dataset.</a:t>
            </a:r>
            <a:endParaRPr sz="1500">
              <a:solidFill>
                <a:schemeClr val="dk1"/>
              </a:solidFill>
            </a:endParaRPr>
          </a:p>
          <a:p>
            <a:pPr marL="457200" lvl="0" indent="-30959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500">
                <a:solidFill>
                  <a:schemeClr val="dk1"/>
                </a:solidFill>
              </a:rPr>
              <a:t>After applying data augmentation, class weighting, and fine-tuning of the last convolutional layers, the model demonstrated excellent generalization capability.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9729"/>
              <a:buNone/>
            </a:pPr>
            <a:r>
              <a:rPr lang="en" sz="1500">
                <a:solidFill>
                  <a:schemeClr val="dk1"/>
                </a:solidFill>
              </a:rPr>
              <a:t>On the </a:t>
            </a:r>
            <a:r>
              <a:rPr lang="en" sz="1500" b="1">
                <a:solidFill>
                  <a:schemeClr val="dk1"/>
                </a:solidFill>
              </a:rPr>
              <a:t>test dataset</a:t>
            </a:r>
            <a:r>
              <a:rPr lang="en" sz="1500">
                <a:solidFill>
                  <a:schemeClr val="dk1"/>
                </a:solidFill>
              </a:rPr>
              <a:t>, the model achieved:</a:t>
            </a:r>
            <a:endParaRPr sz="1500">
              <a:solidFill>
                <a:schemeClr val="dk1"/>
              </a:solidFill>
            </a:endParaRPr>
          </a:p>
          <a:p>
            <a:pPr marL="457200" lvl="0" indent="-309593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500" b="1">
                <a:solidFill>
                  <a:schemeClr val="dk1"/>
                </a:solidFill>
              </a:rPr>
              <a:t>Accuracy:</a:t>
            </a:r>
            <a:r>
              <a:rPr lang="en" sz="1500">
                <a:solidFill>
                  <a:schemeClr val="dk1"/>
                </a:solidFill>
              </a:rPr>
              <a:t> 80.20%</a:t>
            </a: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marL="457200" lvl="0" indent="-30959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500" b="1">
                <a:solidFill>
                  <a:schemeClr val="dk1"/>
                </a:solidFill>
              </a:rPr>
              <a:t>Precision:</a:t>
            </a:r>
            <a:r>
              <a:rPr lang="en" sz="1500">
                <a:solidFill>
                  <a:schemeClr val="dk1"/>
                </a:solidFill>
              </a:rPr>
              <a:t> 86.84%</a:t>
            </a: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marL="457200" lvl="0" indent="-30959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500" b="1">
                <a:solidFill>
                  <a:schemeClr val="dk1"/>
                </a:solidFill>
              </a:rPr>
              <a:t>Recall (Sensitivity):</a:t>
            </a:r>
            <a:r>
              <a:rPr lang="en" sz="1500">
                <a:solidFill>
                  <a:schemeClr val="dk1"/>
                </a:solidFill>
              </a:rPr>
              <a:t> 84.98%</a:t>
            </a: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marL="457200" lvl="0" indent="-30959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500" b="1">
                <a:solidFill>
                  <a:schemeClr val="dk1"/>
                </a:solidFill>
              </a:rPr>
              <a:t>F1-score:</a:t>
            </a:r>
            <a:r>
              <a:rPr lang="en" sz="1500">
                <a:solidFill>
                  <a:schemeClr val="dk1"/>
                </a:solidFill>
              </a:rPr>
              <a:t> 85.90%</a:t>
            </a: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marL="457200" lvl="0" indent="-30959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500" b="1">
                <a:solidFill>
                  <a:schemeClr val="dk1"/>
                </a:solidFill>
              </a:rPr>
              <a:t>AUC (ROC):</a:t>
            </a:r>
            <a:r>
              <a:rPr lang="en" sz="1500">
                <a:solidFill>
                  <a:schemeClr val="dk1"/>
                </a:solidFill>
              </a:rPr>
              <a:t> 85.17%</a:t>
            </a:r>
            <a:endParaRPr sz="15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29729"/>
              <a:buNone/>
            </a:pP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b="1"/>
              <a:t>Result Interpretation</a:t>
            </a:r>
            <a:endParaRPr b="1"/>
          </a:p>
        </p:txBody>
      </p:sp>
      <p:sp>
        <p:nvSpPr>
          <p:cNvPr id="240" name="Google Shape;240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The high accuracy</a:t>
            </a:r>
            <a:r>
              <a:rPr lang="en" sz="1500" b="1">
                <a:solidFill>
                  <a:schemeClr val="dk1"/>
                </a:solidFill>
              </a:rPr>
              <a:t> </a:t>
            </a:r>
            <a:r>
              <a:rPr lang="en" sz="1500">
                <a:solidFill>
                  <a:schemeClr val="dk1"/>
                </a:solidFill>
              </a:rPr>
              <a:t>and F1-score indicate balanced and reliable performance across both benign and malignant classes.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A high recall (≈85%) shows the model successfully identifies most malignant nodules, minimizing false negatives — which is crucial for clinical applications.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The AUC of 0.85 confirms strong discriminatory power between benign and malignant cases.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Overall, the model effectively combines transfer learning and fine-tuning to achieve robust and clinically meaningful results, showing promise as a diagnostic support tool for thyroid nodule assessment.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b="1"/>
              <a:t>Diagnostic Challenge</a:t>
            </a:r>
            <a:endParaRPr b="1"/>
          </a:p>
        </p:txBody>
      </p:sp>
      <p:sp>
        <p:nvSpPr>
          <p:cNvPr id="65" name="Google Shape;65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b="1">
                <a:solidFill>
                  <a:schemeClr val="dk1"/>
                </a:solidFill>
              </a:rPr>
              <a:t>Ultrasound imaging</a:t>
            </a:r>
            <a:r>
              <a:rPr lang="en" sz="1500">
                <a:solidFill>
                  <a:schemeClr val="dk1"/>
                </a:solidFill>
              </a:rPr>
              <a:t> is the most common method for detection.</a:t>
            </a: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Diagnosis depends heavily on radiologist experience, leading to subjectivity.</a:t>
            </a: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AI-based Computer-Aided Diagnosis (CAD) can improve accuracy and reduce workload.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 sz="1500"/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7925" y="2761600"/>
            <a:ext cx="4388524" cy="223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Conclusion</a:t>
            </a:r>
            <a:endParaRPr b="1"/>
          </a:p>
        </p:txBody>
      </p:sp>
      <p:sp>
        <p:nvSpPr>
          <p:cNvPr id="246" name="Google Shape;246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In this project, an AI-based Computer-Aided Diagnosis (CAD) system was developed to classify thyroid nodules as benign or malignant using ultrasound images.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Multiple deep learning models — including Logistic Regression, ANN, CNN, and VGG16 (Transfer Learning) — were trained and evaluated.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Among them, the VGG16-based transfer learning model achieved the best performance.\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These results demonstrate that deep learning models can effectively capture subtle patterns in thyroid ultrasound images that may not be easily detected by human observation.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By incorporating techniques such as data augmentation, class weighting, and focal loss, the system successfully addressed the class imbalance problem and improved malignant nodule detection, which is clinically critical.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Overall, the developed system shows strong potential as a </a:t>
            </a:r>
            <a:r>
              <a:rPr lang="en" sz="1500" b="1">
                <a:solidFill>
                  <a:schemeClr val="dk1"/>
                </a:solidFill>
              </a:rPr>
              <a:t>decision-support tool</a:t>
            </a:r>
            <a:r>
              <a:rPr lang="en" sz="1500">
                <a:solidFill>
                  <a:schemeClr val="dk1"/>
                </a:solidFill>
              </a:rPr>
              <a:t> for radiologists, reducing diagnostic subjectivity and improving screening efficiency.</a:t>
            </a:r>
            <a:endParaRPr sz="15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Future Work</a:t>
            </a:r>
            <a:endParaRPr b="1"/>
          </a:p>
        </p:txBody>
      </p:sp>
      <p:sp>
        <p:nvSpPr>
          <p:cNvPr id="252" name="Google Shape;252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dirty="0">
                <a:solidFill>
                  <a:schemeClr val="dk1"/>
                </a:solidFill>
              </a:rPr>
              <a:t>Use a larger and more diverse  dataset to improve generalization and reduce bias.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dirty="0">
                <a:solidFill>
                  <a:schemeClr val="dk1"/>
                </a:solidFill>
              </a:rPr>
              <a:t>Test other modern architectures such as EfficientNet, ResNet50 etc to assess performance improvements.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dirty="0">
                <a:solidFill>
                  <a:schemeClr val="dk1"/>
                </a:solidFill>
              </a:rPr>
              <a:t>Extend the model to handle 3D ultrasound sequences or temporal features, which could reveal dynamic tissue behavior.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dirty="0">
                <a:solidFill>
                  <a:schemeClr val="dk1"/>
                </a:solidFill>
              </a:rPr>
              <a:t>Develop a web or mobile-based diagnostic interface to assist radiologists in real time.</a:t>
            </a:r>
            <a:br>
              <a:rPr lang="en" sz="1500" dirty="0">
                <a:solidFill>
                  <a:schemeClr val="dk1"/>
                </a:solidFill>
              </a:rPr>
            </a:br>
            <a:endParaRPr sz="15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References</a:t>
            </a:r>
            <a:endParaRPr b="1"/>
          </a:p>
        </p:txBody>
      </p:sp>
      <p:sp>
        <p:nvSpPr>
          <p:cNvPr id="258" name="Google Shape;258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Ultrasound-based classification of follicular thyroid Cancer using deep convolutional neural networks with transfer learning- </a:t>
            </a:r>
            <a:r>
              <a:rPr lang="en">
                <a:solidFill>
                  <a:schemeClr val="dk1"/>
                </a:solidFill>
              </a:rPr>
              <a:t> Enock Adjei Agyekum, Zhang Yuzhi, Yu Fang, Doris Nti Agyekum, Xian Wang, Eliasu Issaka, CuiRong Li, Xiangjun Shen, Xiaoqin Qian &amp; Xinping Wu3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https://www.nature.com/articles/s41598-025-05551-7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300" b="1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deep learning based ultrasound diagnostic tool driven by 3D visualization of thyroid nodules</a:t>
            </a:r>
            <a:br>
              <a:rPr lang="en"/>
            </a:br>
            <a:r>
              <a:rPr lang="en"/>
              <a:t>https://www.nature.com/articles/s41746-025-01455-y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 b="1"/>
              <a:t>Dataset Details</a:t>
            </a:r>
            <a:endParaRPr b="1"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 b="1" dirty="0">
                <a:solidFill>
                  <a:schemeClr val="dk1"/>
                </a:solidFill>
              </a:rPr>
              <a:t>T</a:t>
            </a:r>
            <a:r>
              <a:rPr lang="en" sz="1300" b="1" dirty="0">
                <a:solidFill>
                  <a:schemeClr val="dk1"/>
                </a:solidFill>
              </a:rPr>
              <a:t>otal Images:</a:t>
            </a:r>
            <a:r>
              <a:rPr lang="en" sz="1300" dirty="0">
                <a:solidFill>
                  <a:schemeClr val="dk1"/>
                </a:solidFill>
              </a:rPr>
              <a:t> 5,000 ultrasound images</a:t>
            </a:r>
            <a:br>
              <a:rPr lang="en" sz="1300" dirty="0">
                <a:solidFill>
                  <a:schemeClr val="dk1"/>
                </a:solidFill>
              </a:rPr>
            </a:br>
            <a:endParaRPr sz="1300" dirty="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 b="1" dirty="0">
                <a:solidFill>
                  <a:schemeClr val="dk1"/>
                </a:solidFill>
              </a:rPr>
              <a:t>Classes:</a:t>
            </a:r>
            <a:r>
              <a:rPr lang="en" sz="1300" dirty="0">
                <a:solidFill>
                  <a:schemeClr val="dk1"/>
                </a:solidFill>
              </a:rPr>
              <a:t> Benign (0) and Malignant (1)</a:t>
            </a:r>
            <a:br>
              <a:rPr lang="en" sz="1300" b="1" dirty="0">
                <a:solidFill>
                  <a:schemeClr val="dk1"/>
                </a:solidFill>
              </a:rPr>
            </a:br>
            <a:endParaRPr sz="1300" b="1" dirty="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 dirty="0">
                <a:solidFill>
                  <a:schemeClr val="dk1"/>
                </a:solidFill>
              </a:rPr>
              <a:t>Training: 70% (3,500 images)</a:t>
            </a:r>
            <a:br>
              <a:rPr lang="en" sz="1300" dirty="0">
                <a:solidFill>
                  <a:schemeClr val="dk1"/>
                </a:solidFill>
              </a:rPr>
            </a:br>
            <a:endParaRPr sz="1300" dirty="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 dirty="0">
                <a:solidFill>
                  <a:schemeClr val="dk1"/>
                </a:solidFill>
              </a:rPr>
              <a:t>Validation: 10% (500 images)</a:t>
            </a:r>
            <a:br>
              <a:rPr lang="en" sz="1300" dirty="0">
                <a:solidFill>
                  <a:schemeClr val="dk1"/>
                </a:solidFill>
              </a:rPr>
            </a:br>
            <a:endParaRPr sz="1300" dirty="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 dirty="0">
                <a:solidFill>
                  <a:schemeClr val="dk1"/>
                </a:solidFill>
              </a:rPr>
              <a:t>Test: 20% (1,000 images)</a:t>
            </a:r>
            <a:br>
              <a:rPr lang="en" sz="1300" dirty="0">
                <a:solidFill>
                  <a:schemeClr val="dk1"/>
                </a:solidFill>
              </a:rPr>
            </a:br>
            <a:endParaRPr sz="1300" dirty="0">
              <a:solidFill>
                <a:schemeClr val="dk1"/>
              </a:solidFill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 b="1" dirty="0">
                <a:solidFill>
                  <a:schemeClr val="dk1"/>
                </a:solidFill>
              </a:rPr>
              <a:t>Source:</a:t>
            </a:r>
            <a:r>
              <a:rPr lang="en" sz="1300" dirty="0">
                <a:solidFill>
                  <a:schemeClr val="dk1"/>
                </a:solidFill>
              </a:rPr>
              <a:t> Cancer Hospital, Chinese Academy of Medical Sciences</a:t>
            </a:r>
            <a:endParaRPr sz="13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250875" y="800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body" idx="1"/>
          </p:nvPr>
        </p:nvSpPr>
        <p:spPr>
          <a:xfrm>
            <a:off x="311700" y="685350"/>
            <a:ext cx="8520600" cy="42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71"/>
              <a:buNone/>
            </a:pPr>
            <a:r>
              <a:rPr lang="en" sz="1500" b="1" dirty="0">
                <a:solidFill>
                  <a:schemeClr val="dk1"/>
                </a:solidFill>
              </a:rPr>
              <a:t>Data Preprocessing:</a:t>
            </a:r>
            <a:br>
              <a:rPr lang="en" sz="1500" b="1" dirty="0">
                <a:solidFill>
                  <a:schemeClr val="dk1"/>
                </a:solidFill>
              </a:rPr>
            </a:br>
            <a:r>
              <a:rPr lang="en" sz="1100" dirty="0">
                <a:solidFill>
                  <a:schemeClr val="dk1"/>
                </a:solidFill>
              </a:rPr>
              <a:t>All ultrasound images were resized, normalized, and augmented (flips, rotations) to improve generalization and prevent overfitting.</a:t>
            </a: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571"/>
              <a:buNone/>
            </a:pPr>
            <a:r>
              <a:rPr lang="en" sz="1500" b="1" dirty="0">
                <a:solidFill>
                  <a:schemeClr val="dk1"/>
                </a:solidFill>
              </a:rPr>
              <a:t>Model Building:</a:t>
            </a:r>
            <a:br>
              <a:rPr lang="en" sz="1500" b="1" dirty="0">
                <a:solidFill>
                  <a:schemeClr val="dk1"/>
                </a:solidFill>
              </a:rPr>
            </a:br>
            <a:r>
              <a:rPr lang="en" sz="1100" dirty="0">
                <a:solidFill>
                  <a:schemeClr val="dk1"/>
                </a:solidFill>
              </a:rPr>
              <a:t>The project was developed progressively, starting from simple to advanced models to compare their effectiveness in classifying benign and malignant thyroid nodules.</a:t>
            </a:r>
            <a:endParaRPr sz="1100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 b="1" dirty="0">
                <a:solidFill>
                  <a:schemeClr val="dk1"/>
                </a:solidFill>
              </a:rPr>
              <a:t>Logistic Regression:</a:t>
            </a:r>
            <a:r>
              <a:rPr lang="en" sz="1100" dirty="0">
                <a:solidFill>
                  <a:schemeClr val="dk1"/>
                </a:solidFill>
              </a:rPr>
              <a:t> Used as a baseline traditional machine learning model with flattened pixel features to establish a reference accuracy.</a:t>
            </a:r>
            <a:br>
              <a:rPr lang="en" sz="1100" dirty="0">
                <a:solidFill>
                  <a:schemeClr val="dk1"/>
                </a:solidFill>
              </a:rPr>
            </a:br>
            <a:endParaRPr sz="1100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 b="1" dirty="0">
                <a:solidFill>
                  <a:schemeClr val="dk1"/>
                </a:solidFill>
              </a:rPr>
              <a:t>ANN (Artificial Neural Network):</a:t>
            </a:r>
            <a:r>
              <a:rPr lang="en" sz="1100" dirty="0">
                <a:solidFill>
                  <a:schemeClr val="dk1"/>
                </a:solidFill>
              </a:rPr>
              <a:t> Introduced multiple dense layers with non-linear activations (ReLU) to capture complex relationships in the data.</a:t>
            </a:r>
            <a:br>
              <a:rPr lang="en" sz="1100" dirty="0">
                <a:solidFill>
                  <a:schemeClr val="dk1"/>
                </a:solidFill>
              </a:rPr>
            </a:br>
            <a:endParaRPr sz="1100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 b="1" dirty="0">
                <a:solidFill>
                  <a:schemeClr val="dk1"/>
                </a:solidFill>
              </a:rPr>
              <a:t>CNN (Convolutional Neural Network):</a:t>
            </a:r>
            <a:r>
              <a:rPr lang="en" sz="1100" dirty="0">
                <a:solidFill>
                  <a:schemeClr val="dk1"/>
                </a:solidFill>
              </a:rPr>
              <a:t> Built a custom CNN with convolution, pooling, and dense layers to automatically learn spatial and texture-based features from ultrasound images.</a:t>
            </a:r>
            <a:br>
              <a:rPr lang="en" sz="1100" dirty="0">
                <a:solidFill>
                  <a:schemeClr val="dk1"/>
                </a:solidFill>
              </a:rPr>
            </a:br>
            <a:endParaRPr sz="1100" dirty="0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 b="1" dirty="0">
                <a:solidFill>
                  <a:schemeClr val="dk1"/>
                </a:solidFill>
              </a:rPr>
              <a:t>VGGNet (Transfer Learning):</a:t>
            </a:r>
            <a:r>
              <a:rPr lang="en" sz="1100" dirty="0">
                <a:solidFill>
                  <a:schemeClr val="dk1"/>
                </a:solidFill>
              </a:rPr>
              <a:t> Used pre-trained VGG16 (trained on ImageNet) as a feature extractor and added custom fully connected layers for classification.</a:t>
            </a:r>
            <a:br>
              <a:rPr lang="en" sz="1100" dirty="0">
                <a:solidFill>
                  <a:schemeClr val="dk1"/>
                </a:solidFill>
              </a:rPr>
            </a:br>
            <a:endParaRPr sz="11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571"/>
              <a:buNone/>
            </a:pPr>
            <a:endParaRPr sz="11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571"/>
              <a:buFont typeface="Arial"/>
              <a:buNone/>
            </a:pPr>
            <a:r>
              <a:rPr lang="en" sz="2500" b="1" dirty="0"/>
              <a:t>Training and Evaluation:</a:t>
            </a:r>
            <a:endParaRPr sz="25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Each model was trained using binary cross-entropy loss,</a:t>
            </a:r>
            <a:r>
              <a:rPr lang="en-IN" dirty="0">
                <a:solidFill>
                  <a:schemeClr val="dk1"/>
                </a:solidFill>
              </a:rPr>
              <a:t>Focal Loss</a:t>
            </a:r>
            <a:r>
              <a:rPr lang="en" dirty="0">
                <a:solidFill>
                  <a:schemeClr val="dk1"/>
                </a:solidFill>
              </a:rPr>
              <a:t> and the Adam optimizer.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To address class imbalance, class weighting was applied during training.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Model performance was evaluated using precision, recall, F1-score, and AUC-ROC, along with accuracy and loss.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Focal Loss</a:t>
            </a:r>
            <a:endParaRPr b="1"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For binary classification (e.g., benign = 0, malignant = 1), the standard Binary Cross-Entropy loss is: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where:</a:t>
            </a:r>
            <a:br>
              <a:rPr lang="e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When the dataset is</a:t>
            </a:r>
            <a:r>
              <a:rPr lang="en" sz="1500" b="1">
                <a:solidFill>
                  <a:schemeClr val="dk1"/>
                </a:solidFill>
              </a:rPr>
              <a:t> </a:t>
            </a:r>
            <a:r>
              <a:rPr lang="en" sz="1500">
                <a:solidFill>
                  <a:schemeClr val="dk1"/>
                </a:solidFill>
              </a:rPr>
              <a:t>imbalanced, most samples belong to one class .</a:t>
            </a:r>
            <a:br>
              <a:rPr lang="en" sz="1500">
                <a:solidFill>
                  <a:schemeClr val="dk1"/>
                </a:solidFill>
              </a:rPr>
            </a:br>
            <a:r>
              <a:rPr lang="en" sz="1500">
                <a:solidFill>
                  <a:schemeClr val="dk1"/>
                </a:solidFill>
              </a:rPr>
              <a:t>The BCE loss gets dominated by easy examples, so the model learns less from rare benign cases.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800" y="1745125"/>
            <a:ext cx="2296200" cy="37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800" y="2571750"/>
            <a:ext cx="3938875" cy="82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Focal Loss</a:t>
            </a:r>
            <a:endParaRPr b="1"/>
          </a:p>
        </p:txBody>
      </p:sp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</a:rPr>
              <a:t>To fix this, </a:t>
            </a:r>
            <a:r>
              <a:rPr lang="en" sz="1500" b="1" dirty="0">
                <a:solidFill>
                  <a:schemeClr val="dk1"/>
                </a:solidFill>
              </a:rPr>
              <a:t>Focal Loss</a:t>
            </a:r>
            <a:r>
              <a:rPr lang="en" sz="1500" dirty="0">
                <a:solidFill>
                  <a:schemeClr val="dk1"/>
                </a:solidFill>
              </a:rPr>
              <a:t> adds two factors to BCE:</a:t>
            </a:r>
            <a:endParaRPr sz="15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</a:rPr>
              <a:t>where:</a:t>
            </a:r>
            <a:endParaRPr sz="15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</a:rPr>
              <a:t>  -&gt;-&gt;Model predicted probability for the true class</a:t>
            </a:r>
            <a:endParaRPr sz="14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</a:rPr>
              <a:t>      -&gt; Weighting factor to balance classes (0 &lt; α &lt; 1)</a:t>
            </a:r>
            <a:endParaRPr sz="14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</a:rPr>
              <a:t>                -&gt; Focusing term that reduces the loss for easy examples</a:t>
            </a:r>
            <a:endParaRPr sz="14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000000"/>
                </a:solidFill>
              </a:rPr>
              <a:t>   </a:t>
            </a:r>
            <a:r>
              <a:rPr lang="en-IN" sz="1400" dirty="0">
                <a:solidFill>
                  <a:srgbClr val="000000"/>
                </a:solidFill>
              </a:rPr>
              <a:t>Y</a:t>
            </a:r>
            <a:r>
              <a:rPr lang="en" sz="1400" dirty="0">
                <a:solidFill>
                  <a:srgbClr val="000000"/>
                </a:solidFill>
              </a:rPr>
              <a:t>-&gt; Focusing parameter (typically 1 ≤ γ ≤ 5, often γ = 2)</a:t>
            </a:r>
            <a:endParaRPr sz="14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800" y="1548775"/>
            <a:ext cx="3166825" cy="35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675" y="2334075"/>
            <a:ext cx="28575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625" y="2765425"/>
            <a:ext cx="323850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3119350"/>
            <a:ext cx="874605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Logistic Regression Result</a:t>
            </a:r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>
                <a:solidFill>
                  <a:srgbClr val="262626"/>
                </a:solidFill>
              </a:rPr>
              <a:t>Accuracy:</a:t>
            </a:r>
            <a:r>
              <a:rPr lang="en">
                <a:solidFill>
                  <a:srgbClr val="262626"/>
                </a:solidFill>
              </a:rPr>
              <a:t> 63.53%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>
                <a:solidFill>
                  <a:srgbClr val="262626"/>
                </a:solidFill>
              </a:rPr>
              <a:t>Precision:</a:t>
            </a:r>
            <a:r>
              <a:rPr lang="en">
                <a:solidFill>
                  <a:srgbClr val="262626"/>
                </a:solidFill>
              </a:rPr>
              <a:t> 0.6412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>
                <a:solidFill>
                  <a:srgbClr val="262626"/>
                </a:solidFill>
              </a:rPr>
              <a:t>Recall (Sensitivity):</a:t>
            </a:r>
            <a:r>
              <a:rPr lang="en">
                <a:solidFill>
                  <a:srgbClr val="262626"/>
                </a:solidFill>
              </a:rPr>
              <a:t> 0.6353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>
                <a:solidFill>
                  <a:srgbClr val="262626"/>
                </a:solidFill>
              </a:rPr>
              <a:t>F1-Score:</a:t>
            </a:r>
            <a:r>
              <a:rPr lang="en">
                <a:solidFill>
                  <a:srgbClr val="262626"/>
                </a:solidFill>
              </a:rPr>
              <a:t> 0.6381</a:t>
            </a:r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3">
            <a:alphaModFix/>
          </a:blip>
          <a:srcRect l="12632" t="30176" r="52367" b="14031"/>
          <a:stretch/>
        </p:blipFill>
        <p:spPr>
          <a:xfrm>
            <a:off x="4812632" y="914401"/>
            <a:ext cx="3200399" cy="286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2018</Words>
  <Application>Microsoft Office PowerPoint</Application>
  <PresentationFormat>On-screen Show (16:9)</PresentationFormat>
  <Paragraphs>177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Roboto</vt:lpstr>
      <vt:lpstr>Arial</vt:lpstr>
      <vt:lpstr>Simple Light</vt:lpstr>
      <vt:lpstr>AI System for Thyroid Nodule Classification </vt:lpstr>
      <vt:lpstr>What is a Thyroid Nodule?</vt:lpstr>
      <vt:lpstr>Diagnostic Challenge</vt:lpstr>
      <vt:lpstr>Dataset Details</vt:lpstr>
      <vt:lpstr>Methodology</vt:lpstr>
      <vt:lpstr>Training and Evaluation: </vt:lpstr>
      <vt:lpstr>Focal Loss</vt:lpstr>
      <vt:lpstr>Focal Loss</vt:lpstr>
      <vt:lpstr>Logistic Regression Result</vt:lpstr>
      <vt:lpstr>ANN Model </vt:lpstr>
      <vt:lpstr>ANN Model</vt:lpstr>
      <vt:lpstr>ANN Model Summary</vt:lpstr>
      <vt:lpstr>After Hyper-Parameter Tuning</vt:lpstr>
      <vt:lpstr>CNN</vt:lpstr>
      <vt:lpstr>Block Description</vt:lpstr>
      <vt:lpstr>CNN Model Summary</vt:lpstr>
      <vt:lpstr>CNN Model Summary</vt:lpstr>
      <vt:lpstr>Performance on Test Data</vt:lpstr>
      <vt:lpstr>Results before Hyper-Parameter Tuning</vt:lpstr>
      <vt:lpstr>Results after Hyper-Parameter Tuning</vt:lpstr>
      <vt:lpstr>Result Interpretation</vt:lpstr>
      <vt:lpstr>Why transfer learning?</vt:lpstr>
      <vt:lpstr>VGG-16</vt:lpstr>
      <vt:lpstr>PowerPoint Presentation</vt:lpstr>
      <vt:lpstr>PowerPoint Presentation</vt:lpstr>
      <vt:lpstr>Proposed Model using VGG-16</vt:lpstr>
      <vt:lpstr>Proposed Model using VGG-16 </vt:lpstr>
      <vt:lpstr>Performance and Results</vt:lpstr>
      <vt:lpstr>Result Interpretation</vt:lpstr>
      <vt:lpstr>Conclusion</vt:lpstr>
      <vt:lpstr>Future Work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System for Thyroid Nodule Classification </dc:title>
  <cp:lastModifiedBy>hp</cp:lastModifiedBy>
  <cp:revision>8</cp:revision>
  <dcterms:modified xsi:type="dcterms:W3CDTF">2025-11-04T07:46:02Z</dcterms:modified>
</cp:coreProperties>
</file>